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7"/>
  </p:notesMasterIdLst>
  <p:sldIdLst>
    <p:sldId id="257" r:id="rId2"/>
    <p:sldId id="270" r:id="rId3"/>
    <p:sldId id="258" r:id="rId4"/>
    <p:sldId id="274" r:id="rId5"/>
    <p:sldId id="261" r:id="rId6"/>
    <p:sldId id="271" r:id="rId7"/>
    <p:sldId id="268" r:id="rId8"/>
    <p:sldId id="260" r:id="rId9"/>
    <p:sldId id="263" r:id="rId10"/>
    <p:sldId id="264" r:id="rId11"/>
    <p:sldId id="269" r:id="rId12"/>
    <p:sldId id="266" r:id="rId13"/>
    <p:sldId id="272" r:id="rId14"/>
    <p:sldId id="267" r:id="rId15"/>
    <p:sldId id="26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FFFF"/>
    <a:srgbClr val="FFFF3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31729" autoAdjust="0"/>
    <p:restoredTop sz="77599" autoAdjust="0"/>
  </p:normalViewPr>
  <p:slideViewPr>
    <p:cSldViewPr>
      <p:cViewPr varScale="1">
        <p:scale>
          <a:sx n="56" d="100"/>
          <a:sy n="56" d="100"/>
        </p:scale>
        <p:origin x="-22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E4FE3901-C6F0-4BDA-8C5D-B3D8C783A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FA28C-5564-4560-856C-2206117569A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.biz .info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C93A6-F3AE-4676-AD4F-C82321B742B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238 . 17 . 159 . 4   11101110   00010001   10011111   00000100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D33B8-B01C-4B41-8F65-7D244A4227C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OSPF (Open Shortest Path First) or IS-IS (Intermediate System-to-Intermediate System).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984A9C-1D92-4888-9139-0A1E205EBA3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DNS is also a </a:t>
            </a:r>
            <a:r>
              <a:rPr lang="en-US" b="1" smtClean="0"/>
              <a:t>distributed</a:t>
            </a:r>
            <a:r>
              <a:rPr lang="en-US" smtClean="0"/>
              <a:t> system. The DNS database contains a list of registered domain names. It further contains a mapping or conversion between each name and one or more IP addresses. However, DNS requires a coordinated effort among many computers (servers); no one computer holds the entire DNS database. Each </a:t>
            </a:r>
            <a:r>
              <a:rPr lang="en-US" b="1" smtClean="0"/>
              <a:t>DNS server</a:t>
            </a:r>
            <a:r>
              <a:rPr lang="en-US" smtClean="0"/>
              <a:t> maintain just one piece of the overall hierarchy - one level of the tree and then only a subset or </a:t>
            </a:r>
            <a:r>
              <a:rPr lang="en-US" b="1" smtClean="0"/>
              <a:t>zone</a:t>
            </a:r>
            <a:r>
              <a:rPr lang="en-US" smtClean="0"/>
              <a:t> within that level. </a:t>
            </a:r>
          </a:p>
          <a:p>
            <a:r>
              <a:rPr lang="en-US" smtClean="0"/>
              <a:t>The top level of the DNS hierarchy, also called the </a:t>
            </a:r>
            <a:r>
              <a:rPr lang="en-US" b="1" smtClean="0"/>
              <a:t>root</a:t>
            </a:r>
            <a:r>
              <a:rPr lang="en-US" smtClean="0"/>
              <a:t> level, is maintained by a set of 13 servers called </a:t>
            </a:r>
            <a:r>
              <a:rPr lang="en-US" b="1" smtClean="0"/>
              <a:t>root name servers</a:t>
            </a:r>
            <a:r>
              <a:rPr lang="en-US" smtClean="0"/>
              <a:t>. These servers have gained some notoriety for their unique role on the Internet. Maintained by various independent agencies, the servers are uniquely named A, B, C and so on up to M. Ten of these servers reside in the United States, one in Japan, one in London, and one in Stockholm, Sweden.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ARPANET: </a:t>
            </a:r>
            <a:r>
              <a:rPr kumimoji="1" lang="en-US" sz="12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rPr>
              <a:t>The Advanced Research Projects Agency Network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http://www.crida.ernet.in/dcs/proposal.htm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FE3901-C6F0-4BDA-8C5D-B3D8C783AF3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8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166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8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9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9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0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3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4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5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6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7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8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9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0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1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2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3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4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5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6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7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8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9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0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1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3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" name="Group 159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7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1" name="Group 160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pic>
          <p:nvPicPr>
            <p:cNvPr id="7" name="Picture 158" descr="earth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2362200"/>
            <a:ext cx="69342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495800"/>
            <a:ext cx="6934200" cy="1295400"/>
          </a:xfrm>
        </p:spPr>
        <p:txBody>
          <a:bodyPr/>
          <a:lstStyle>
            <a:lvl1pPr marL="0" indent="0" algn="r">
              <a:buFontTx/>
              <a:buNone/>
              <a:defRPr>
                <a:latin typeface="Trebuchet MS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1C5F4-EBBB-418F-9FFE-710AF72E2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4A0B2-03F2-4C49-90B7-C525EE71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28588"/>
            <a:ext cx="2019300" cy="58912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28588"/>
            <a:ext cx="5905500" cy="58912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762DD-B952-4A81-938C-8029EE000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84C73-EA6E-4B08-A8F2-36DABF039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27EB4-8E93-4378-AB9B-6271F32E3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38BE2-4C7F-4644-9397-81949916D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02103-D1C7-455A-AF6D-87F371138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06A46-2634-40DB-A4B3-1049F1ED6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8417F-6467-4105-9D39-DC608E1E0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97C33-3970-460F-9BC7-F6ADAAFCC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9569C-CB11-4102-9772-1FAD3B5B5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0A4A4B8-62EA-4347-8EC7-6F95F130E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0" name="Group 163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2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35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84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grpSp>
            <p:nvGrpSpPr>
              <p:cNvPr id="1036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37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pic>
          <p:nvPicPr>
            <p:cNvPr id="1033" name="Picture 161" descr="earth"/>
            <p:cNvPicPr>
              <a:picLocks noChangeAspect="1" noChangeArrowheads="1"/>
            </p:cNvPicPr>
            <p:nvPr userDrawn="1"/>
          </p:nvPicPr>
          <p:blipFill>
            <a:blip r:embed="rId1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28588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2590800"/>
            <a:ext cx="6934200" cy="882650"/>
          </a:xfrm>
        </p:spPr>
        <p:txBody>
          <a:bodyPr/>
          <a:lstStyle/>
          <a:p>
            <a:pPr eaLnBrk="1" hangingPunct="1"/>
            <a:r>
              <a:rPr lang="en-US" sz="6000" smtClean="0">
                <a:latin typeface="Trebuchet MS" pitchFamily="34" charset="0"/>
              </a:rPr>
              <a:t>Internet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5410200"/>
            <a:ext cx="6102350" cy="1219200"/>
          </a:xfrm>
        </p:spPr>
        <p:txBody>
          <a:bodyPr/>
          <a:lstStyle/>
          <a:p>
            <a:pPr eaLnBrk="1" hangingPunct="1"/>
            <a:r>
              <a:rPr lang="ar-SA" sz="2000" smtClean="0"/>
              <a:t>جامعة أم القرى</a:t>
            </a:r>
          </a:p>
          <a:p>
            <a:pPr eaLnBrk="1" hangingPunct="1"/>
            <a:r>
              <a:rPr lang="ar-SA" sz="2000" smtClean="0"/>
              <a:t>قسم السنة التحضيريه</a:t>
            </a:r>
            <a:endParaRPr lang="en-US" sz="2000" smtClean="0"/>
          </a:p>
          <a:p>
            <a:pPr eaLnBrk="1" hangingPunct="1"/>
            <a:r>
              <a:rPr lang="ar-SA" sz="2000" smtClean="0"/>
              <a:t>اعداد: أعضاء هيئة التدريس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Getting a Domain Name?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Top Domains: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edu – Educational Institutions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com – Company / Commercial Organizations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org – Non-profit Organizations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net – Network, network of sites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mil – Military Installations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gov – Government sites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Sub Domains: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 - India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jp -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uk – United Kingdom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Identifying a PC on the Internet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572000"/>
          </a:xfrm>
        </p:spPr>
        <p:txBody>
          <a:bodyPr/>
          <a:lstStyle/>
          <a:p>
            <a:pPr eaLnBrk="1" hangingPunct="1"/>
            <a:r>
              <a:rPr lang="en-US" smtClean="0"/>
              <a:t>IP Number</a:t>
            </a:r>
          </a:p>
          <a:p>
            <a:pPr lvl="1" eaLnBrk="1" hangingPunct="1"/>
            <a:r>
              <a:rPr lang="en-US" smtClean="0"/>
              <a:t>220.226.64.35</a:t>
            </a:r>
          </a:p>
          <a:p>
            <a:pPr lvl="1" eaLnBrk="1" hangingPunct="1"/>
            <a:r>
              <a:rPr lang="en-US" smtClean="0"/>
              <a:t>10.15.3.20 (Intranet, Local IP)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To find your IP number on Windows</a:t>
            </a:r>
          </a:p>
          <a:p>
            <a:pPr lvl="1" eaLnBrk="1" hangingPunct="1"/>
            <a:r>
              <a:rPr lang="en-US" smtClean="0"/>
              <a:t>Execute </a:t>
            </a:r>
            <a:r>
              <a:rPr lang="en-US" b="1" smtClean="0"/>
              <a:t>ipconfig </a:t>
            </a:r>
            <a:r>
              <a:rPr lang="en-US" smtClean="0"/>
              <a:t>on your command prompt – XP</a:t>
            </a:r>
          </a:p>
          <a:p>
            <a:pPr lvl="1" eaLnBrk="1" hangingPunct="1"/>
            <a:r>
              <a:rPr lang="en-US" b="1" smtClean="0"/>
              <a:t>winipcgf </a:t>
            </a:r>
            <a:r>
              <a:rPr lang="en-US" smtClean="0"/>
              <a:t>- 98	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Bandwidth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Speed of data transfer through the network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Access through: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28.8 bps (bits per second) modem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56.6 modem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ISDN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T1/T3 – High speed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 Hypertext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572000"/>
          </a:xfrm>
        </p:spPr>
        <p:txBody>
          <a:bodyPr/>
          <a:lstStyle/>
          <a:p>
            <a:pPr eaLnBrk="1" hangingPunct="1"/>
            <a:r>
              <a:rPr lang="de-DE" dirty="0" smtClean="0"/>
              <a:t>Hypertext, a method of preparing text that allows readers to choose their own pathways through the material, is invented by Ted Nelson.</a:t>
            </a:r>
          </a:p>
          <a:p>
            <a:pPr eaLnBrk="1" hangingPunct="1"/>
            <a:r>
              <a:rPr lang="de-DE" dirty="0" smtClean="0"/>
              <a:t>The underlined word represents a hyperlink that lets the reader click and jump to a new page.</a:t>
            </a:r>
          </a:p>
          <a:p>
            <a:pPr eaLnBrk="1" hangingPunct="1"/>
            <a:r>
              <a:rPr lang="de-DE" dirty="0" smtClean="0"/>
              <a:t>Provides interactive browsing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Creating Web Documents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4572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Editors: </a:t>
            </a:r>
          </a:p>
          <a:p>
            <a:pPr lvl="1" eaLnBrk="1" hangingPunct="1"/>
            <a:r>
              <a:rPr lang="en-US" sz="3200" dirty="0" smtClean="0"/>
              <a:t>WYSIWYG</a:t>
            </a:r>
          </a:p>
          <a:p>
            <a:pPr lvl="2" eaLnBrk="1" hangingPunct="1"/>
            <a:r>
              <a:rPr lang="en-US" sz="2800" dirty="0" err="1" smtClean="0"/>
              <a:t>Frontpage</a:t>
            </a:r>
            <a:r>
              <a:rPr lang="en-US" sz="2800" dirty="0" smtClean="0"/>
              <a:t>, Dreamweaver or N-Vu</a:t>
            </a:r>
          </a:p>
          <a:p>
            <a:pPr lvl="1" eaLnBrk="1" hangingPunct="1"/>
            <a:r>
              <a:rPr lang="en-US" sz="3200" dirty="0" smtClean="0"/>
              <a:t>Text</a:t>
            </a:r>
          </a:p>
          <a:p>
            <a:pPr lvl="2" eaLnBrk="1" hangingPunct="1"/>
            <a:r>
              <a:rPr lang="en-US" sz="2800" dirty="0" smtClean="0"/>
              <a:t>Notepad</a:t>
            </a:r>
          </a:p>
          <a:p>
            <a:pPr lvl="1" eaLnBrk="1" hangingPunct="1"/>
            <a:r>
              <a:rPr lang="en-US" sz="3200" dirty="0" smtClean="0"/>
              <a:t>Word processors</a:t>
            </a:r>
          </a:p>
          <a:p>
            <a:pPr lvl="2" eaLnBrk="1" hangingPunct="1"/>
            <a:r>
              <a:rPr lang="en-US" sz="2800" dirty="0" smtClean="0"/>
              <a:t>MS - 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Browsers and Specifications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953000"/>
          </a:xfrm>
        </p:spPr>
        <p:txBody>
          <a:bodyPr/>
          <a:lstStyle/>
          <a:p>
            <a:pPr eaLnBrk="1" hangingPunct="1"/>
            <a:r>
              <a:rPr lang="en-US" smtClean="0"/>
              <a:t>Browser software allows us to view, hear, retrieve information created for the web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mtClean="0"/>
              <a:t>Internet Explorer, Netscape Navigator, Lynx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mtClean="0"/>
              <a:t>For design, you must check pages in both browsers, with different versions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Talk Flow!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 to the Internet</a:t>
            </a:r>
          </a:p>
          <a:p>
            <a:pPr lvl="1" eaLnBrk="1" hangingPunct="1"/>
            <a:r>
              <a:rPr lang="en-US" dirty="0" smtClean="0"/>
              <a:t>Brief history</a:t>
            </a:r>
          </a:p>
          <a:p>
            <a:pPr lvl="1" eaLnBrk="1" hangingPunct="1"/>
            <a:r>
              <a:rPr lang="en-US" dirty="0" smtClean="0"/>
              <a:t>Explaining basic protocols</a:t>
            </a:r>
          </a:p>
          <a:p>
            <a:pPr lvl="1" eaLnBrk="1" hangingPunct="1"/>
            <a:r>
              <a:rPr lang="en-US" dirty="0" smtClean="0"/>
              <a:t>Naming on the net </a:t>
            </a:r>
          </a:p>
          <a:p>
            <a:pPr eaLnBrk="1" hangingPunct="1"/>
            <a:r>
              <a:rPr lang="en-US" dirty="0" smtClean="0"/>
              <a:t>HTML</a:t>
            </a:r>
          </a:p>
          <a:p>
            <a:pPr eaLnBrk="1" hangingPunct="1"/>
            <a:r>
              <a:rPr lang="en-US" dirty="0" smtClean="0"/>
              <a:t>Using search </a:t>
            </a:r>
            <a:r>
              <a:rPr lang="en-US" dirty="0" smtClean="0"/>
              <a:t>engines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28588"/>
            <a:ext cx="7391400" cy="585787"/>
          </a:xfrm>
        </p:spPr>
        <p:txBody>
          <a:bodyPr/>
          <a:lstStyle/>
          <a:p>
            <a:pPr eaLnBrk="1" hangingPunct="1"/>
            <a:r>
              <a:rPr lang="en-US" sz="4000" smtClean="0"/>
              <a:t>What is the Internet?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Network of Computer Networks</a:t>
            </a:r>
          </a:p>
          <a:p>
            <a:pPr lvl="1" eaLnBrk="1" hangingPunct="1"/>
            <a:r>
              <a:rPr lang="en-US" dirty="0" smtClean="0"/>
              <a:t>Started as early as the 1960s</a:t>
            </a:r>
          </a:p>
          <a:p>
            <a:pPr lvl="1" eaLnBrk="1" hangingPunct="1"/>
            <a:r>
              <a:rPr lang="en-US" dirty="0" smtClean="0"/>
              <a:t>Built to work even if a large part of the network fails</a:t>
            </a:r>
          </a:p>
          <a:p>
            <a:pPr eaLnBrk="1" hangingPunct="1"/>
            <a:r>
              <a:rPr lang="en-US" dirty="0" smtClean="0"/>
              <a:t>Intranet is not the same as Internet</a:t>
            </a:r>
          </a:p>
          <a:p>
            <a:pPr eaLnBrk="1" hangingPunct="1"/>
            <a:r>
              <a:rPr lang="en-US" dirty="0" smtClean="0"/>
              <a:t>Decentralized Client – Server model</a:t>
            </a:r>
          </a:p>
          <a:p>
            <a:pPr eaLnBrk="1" hangingPunct="1"/>
            <a:r>
              <a:rPr lang="en-US" dirty="0" smtClean="0"/>
              <a:t>Supported by various gateways and high speed backbone connections.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Line 4"/>
          <p:cNvSpPr>
            <a:spLocks noChangeShapeType="1"/>
          </p:cNvSpPr>
          <p:nvPr/>
        </p:nvSpPr>
        <p:spPr bwMode="auto">
          <a:xfrm flipH="1">
            <a:off x="5410200" y="2438400"/>
            <a:ext cx="10668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 flipH="1">
            <a:off x="7239000" y="2514600"/>
            <a:ext cx="228600" cy="3505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13670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5527675"/>
            <a:ext cx="4537075" cy="107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rgbClr val="000066">
                <a:alpha val="50000"/>
              </a:srgbClr>
            </a:outerShdw>
          </a:effectLst>
        </p:spPr>
      </p:pic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4114800" y="5791200"/>
            <a:ext cx="2743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Rounded MT Bold" pitchFamily="34" charset="0"/>
              </a:rPr>
              <a:t>Internet</a:t>
            </a:r>
            <a:endParaRPr lang="en-US" sz="1800">
              <a:solidFill>
                <a:schemeClr val="bg2"/>
              </a:solidFill>
              <a:latin typeface="Arial Rounded MT Bold" pitchFamily="34" charset="0"/>
            </a:endParaRPr>
          </a:p>
        </p:txBody>
      </p:sp>
      <p:sp>
        <p:nvSpPr>
          <p:cNvPr id="113672" name="Line 8"/>
          <p:cNvSpPr>
            <a:spLocks noChangeShapeType="1"/>
          </p:cNvSpPr>
          <p:nvPr/>
        </p:nvSpPr>
        <p:spPr bwMode="auto">
          <a:xfrm flipV="1">
            <a:off x="3635375" y="2133600"/>
            <a:ext cx="208915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3673" name="Line 9"/>
          <p:cNvSpPr>
            <a:spLocks noChangeShapeType="1"/>
          </p:cNvSpPr>
          <p:nvPr/>
        </p:nvSpPr>
        <p:spPr bwMode="auto">
          <a:xfrm>
            <a:off x="3203575" y="2708275"/>
            <a:ext cx="1008063" cy="8651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3674" name="Line 10"/>
          <p:cNvSpPr>
            <a:spLocks noChangeShapeType="1"/>
          </p:cNvSpPr>
          <p:nvPr/>
        </p:nvSpPr>
        <p:spPr bwMode="auto">
          <a:xfrm flipH="1">
            <a:off x="1752600" y="2565400"/>
            <a:ext cx="371475" cy="2006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3675" name="Line 11"/>
          <p:cNvSpPr>
            <a:spLocks noChangeShapeType="1"/>
          </p:cNvSpPr>
          <p:nvPr/>
        </p:nvSpPr>
        <p:spPr bwMode="auto">
          <a:xfrm flipV="1">
            <a:off x="2286000" y="4038600"/>
            <a:ext cx="1600200" cy="1143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13676" name="Picture 1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267200"/>
            <a:ext cx="1800225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rgbClr val="000066">
                <a:alpha val="50000"/>
              </a:srgbClr>
            </a:outerShdw>
          </a:effectLst>
        </p:spPr>
      </p:pic>
      <p:pic>
        <p:nvPicPr>
          <p:cNvPr id="113677" name="Picture 1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1341438"/>
            <a:ext cx="252095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rgbClr val="000066">
                <a:alpha val="50000"/>
              </a:srgbClr>
            </a:outerShdw>
          </a:effectLst>
        </p:spPr>
      </p:pic>
      <p:pic>
        <p:nvPicPr>
          <p:cNvPr id="113678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3222625"/>
            <a:ext cx="2089150" cy="1438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rgbClr val="000066">
                <a:alpha val="50000"/>
              </a:srgbClr>
            </a:outerShdw>
          </a:effectLst>
        </p:spPr>
      </p:pic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1752600" y="1905000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Rounded MT Bold" pitchFamily="34" charset="0"/>
              </a:rPr>
              <a:t>Network</a:t>
            </a:r>
            <a:endParaRPr lang="en-US" sz="1800">
              <a:solidFill>
                <a:schemeClr val="bg2"/>
              </a:solidFill>
              <a:latin typeface="Arial Rounded MT Bold" pitchFamily="34" charset="0"/>
            </a:endParaRPr>
          </a:p>
        </p:txBody>
      </p:sp>
      <p:sp>
        <p:nvSpPr>
          <p:cNvPr id="6158" name="Text Box 16"/>
          <p:cNvSpPr txBox="1">
            <a:spLocks noChangeArrowheads="1"/>
          </p:cNvSpPr>
          <p:nvPr/>
        </p:nvSpPr>
        <p:spPr bwMode="auto">
          <a:xfrm>
            <a:off x="755650" y="4800600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Rounded MT Bold" pitchFamily="34" charset="0"/>
              </a:rPr>
              <a:t>Internet</a:t>
            </a:r>
            <a:r>
              <a:rPr lang="en-US">
                <a:latin typeface="Arial Rounded MT Bold" pitchFamily="34" charset="0"/>
              </a:rPr>
              <a:t> </a:t>
            </a:r>
            <a:endParaRPr lang="en-US" sz="1800">
              <a:latin typeface="Arial Rounded MT Bold" pitchFamily="34" charset="0"/>
            </a:endParaRPr>
          </a:p>
        </p:txBody>
      </p:sp>
      <p:sp>
        <p:nvSpPr>
          <p:cNvPr id="6159" name="Text Box 17"/>
          <p:cNvSpPr txBox="1">
            <a:spLocks noChangeArrowheads="1"/>
          </p:cNvSpPr>
          <p:nvPr/>
        </p:nvSpPr>
        <p:spPr bwMode="auto">
          <a:xfrm>
            <a:off x="3995738" y="3560763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Rounded MT Bold" pitchFamily="34" charset="0"/>
              </a:rPr>
              <a:t>Internet</a:t>
            </a:r>
            <a:endParaRPr lang="en-US" sz="1800">
              <a:solidFill>
                <a:schemeClr val="bg2"/>
              </a:solidFill>
              <a:latin typeface="Arial Rounded MT Bold" pitchFamily="34" charset="0"/>
            </a:endParaRPr>
          </a:p>
        </p:txBody>
      </p:sp>
      <p:pic>
        <p:nvPicPr>
          <p:cNvPr id="113682" name="Picture 1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1257300"/>
            <a:ext cx="252095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rgbClr val="000066">
                <a:alpha val="50000"/>
              </a:srgbClr>
            </a:outerShdw>
          </a:effectLst>
        </p:spPr>
      </p:pic>
      <p:sp>
        <p:nvSpPr>
          <p:cNvPr id="6161" name="Text Box 19"/>
          <p:cNvSpPr txBox="1">
            <a:spLocks noChangeArrowheads="1"/>
          </p:cNvSpPr>
          <p:nvPr/>
        </p:nvSpPr>
        <p:spPr bwMode="auto">
          <a:xfrm>
            <a:off x="5940425" y="1700213"/>
            <a:ext cx="15843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bg2"/>
                </a:solidFill>
                <a:latin typeface="Arial Rounded MT Bold" pitchFamily="34" charset="0"/>
              </a:rPr>
              <a:t>Network</a:t>
            </a:r>
            <a:endParaRPr lang="en-US" sz="1800">
              <a:solidFill>
                <a:schemeClr val="bg2"/>
              </a:solidFill>
              <a:latin typeface="Arial Rounded MT Bold" pitchFamily="34" charset="0"/>
            </a:endParaRPr>
          </a:p>
        </p:txBody>
      </p:sp>
      <p:sp>
        <p:nvSpPr>
          <p:cNvPr id="6162" name="Text Box 20"/>
          <p:cNvSpPr txBox="1">
            <a:spLocks noChangeArrowheads="1"/>
          </p:cNvSpPr>
          <p:nvPr/>
        </p:nvSpPr>
        <p:spPr bwMode="auto">
          <a:xfrm>
            <a:off x="457200" y="3124200"/>
            <a:ext cx="1401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T3</a:t>
            </a:r>
          </a:p>
          <a:p>
            <a:pPr algn="ctr"/>
            <a:r>
              <a:rPr lang="en-US"/>
              <a:t>Backbone</a:t>
            </a:r>
          </a:p>
        </p:txBody>
      </p:sp>
      <p:sp>
        <p:nvSpPr>
          <p:cNvPr id="6163" name="Text Box 21"/>
          <p:cNvSpPr txBox="1">
            <a:spLocks noChangeArrowheads="1"/>
          </p:cNvSpPr>
          <p:nvPr/>
        </p:nvSpPr>
        <p:spPr bwMode="auto">
          <a:xfrm>
            <a:off x="3886200" y="1143000"/>
            <a:ext cx="1401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T3</a:t>
            </a:r>
          </a:p>
          <a:p>
            <a:pPr algn="ctr"/>
            <a:r>
              <a:rPr lang="en-US" dirty="0"/>
              <a:t>Backbone</a:t>
            </a:r>
          </a:p>
        </p:txBody>
      </p:sp>
      <p:sp>
        <p:nvSpPr>
          <p:cNvPr id="6164" name="Text Box 22"/>
          <p:cNvSpPr txBox="1">
            <a:spLocks noChangeArrowheads="1"/>
          </p:cNvSpPr>
          <p:nvPr/>
        </p:nvSpPr>
        <p:spPr bwMode="auto">
          <a:xfrm>
            <a:off x="7467600" y="3657600"/>
            <a:ext cx="1401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T3</a:t>
            </a:r>
          </a:p>
          <a:p>
            <a:pPr algn="ctr"/>
            <a:r>
              <a:rPr lang="en-US"/>
              <a:t>Backbone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World Wide Web?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3962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 part of the Internet</a:t>
            </a:r>
          </a:p>
          <a:p>
            <a:pPr lvl="1" eaLnBrk="1" hangingPunct="1"/>
            <a:r>
              <a:rPr lang="en-US" dirty="0" smtClean="0"/>
              <a:t>www1, www2 etc.,</a:t>
            </a:r>
          </a:p>
          <a:p>
            <a:pPr eaLnBrk="1" hangingPunct="1"/>
            <a:r>
              <a:rPr lang="en-US" sz="2800" dirty="0" smtClean="0"/>
              <a:t>Based on hypertext and hypertext transfer protocol (HTML &amp; HTTP</a:t>
            </a:r>
            <a:r>
              <a:rPr lang="en-US" sz="2800" dirty="0" smtClean="0"/>
              <a:t>)</a:t>
            </a:r>
          </a:p>
          <a:p>
            <a:pPr lvl="1" eaLnBrk="1" hangingPunct="1"/>
            <a:r>
              <a:rPr lang="en-US" dirty="0" smtClean="0"/>
              <a:t>Http says how to pass the info, HTML says how to organize the raw data and present it at the other side. </a:t>
            </a:r>
            <a:endParaRPr lang="en-US" dirty="0" smtClean="0"/>
          </a:p>
          <a:p>
            <a:pPr eaLnBrk="1" hangingPunct="1"/>
            <a:r>
              <a:rPr lang="en-US" sz="2800" dirty="0" smtClean="0"/>
              <a:t>Supports multiple media </a:t>
            </a:r>
            <a:r>
              <a:rPr lang="en-US" sz="2800" dirty="0" smtClean="0"/>
              <a:t>– Multimedia</a:t>
            </a:r>
          </a:p>
          <a:p>
            <a:pPr eaLnBrk="1" hangingPunct="1"/>
            <a:r>
              <a:rPr lang="en-US" dirty="0" smtClean="0"/>
              <a:t>Interactive, dynamic HTML</a:t>
            </a:r>
          </a:p>
          <a:p>
            <a:pPr lvl="1" eaLnBrk="1" hangingPunct="1"/>
            <a:r>
              <a:rPr lang="en-US" dirty="0" smtClean="0"/>
              <a:t>Dynamic HTML is a collective term for a combination of Hypertext Markup Language (HTML) tags and options that can make Web pages more animated and interactive than previous versions of HTML.</a:t>
            </a:r>
          </a:p>
          <a:p>
            <a:pPr eaLnBrk="1" hangingPunct="1"/>
            <a:endParaRPr lang="en-US" sz="2800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Who owns the Internet?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b="1" dirty="0" smtClean="0"/>
              <a:t>I</a:t>
            </a:r>
            <a:r>
              <a:rPr lang="en-US" dirty="0" smtClean="0"/>
              <a:t>nternet </a:t>
            </a:r>
            <a:r>
              <a:rPr lang="en-US" b="1" dirty="0" smtClean="0"/>
              <a:t>C</a:t>
            </a:r>
            <a:r>
              <a:rPr lang="en-US" dirty="0" smtClean="0"/>
              <a:t>orporation for </a:t>
            </a:r>
            <a:r>
              <a:rPr lang="en-US" b="1" dirty="0" smtClean="0"/>
              <a:t>A</a:t>
            </a:r>
            <a:r>
              <a:rPr lang="en-US" dirty="0" smtClean="0"/>
              <a:t>ssigned </a:t>
            </a:r>
            <a:r>
              <a:rPr lang="en-US" b="1" dirty="0" smtClean="0"/>
              <a:t>N</a:t>
            </a:r>
            <a:r>
              <a:rPr lang="en-US" dirty="0" smtClean="0"/>
              <a:t>ames and </a:t>
            </a:r>
            <a:r>
              <a:rPr lang="en-US" b="1" dirty="0" smtClean="0"/>
              <a:t>N</a:t>
            </a:r>
            <a:r>
              <a:rPr lang="en-US" dirty="0" smtClean="0"/>
              <a:t>umbers (</a:t>
            </a:r>
            <a:r>
              <a:rPr lang="en-US" b="1" dirty="0" smtClean="0"/>
              <a:t>ICANN</a:t>
            </a:r>
            <a:r>
              <a:rPr lang="en-US" dirty="0" smtClean="0"/>
              <a:t>) oversees registrations.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InterNIC</a:t>
            </a:r>
            <a:r>
              <a:rPr lang="en-US" dirty="0" smtClean="0"/>
              <a:t>—central service to reserve domain names (lots of issues arising with “</a:t>
            </a:r>
            <a:r>
              <a:rPr lang="en-US" dirty="0" err="1" smtClean="0"/>
              <a:t>cyberquatting</a:t>
            </a:r>
            <a:r>
              <a:rPr lang="en-US" dirty="0" smtClean="0"/>
              <a:t>…”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Whois</a:t>
            </a:r>
            <a:r>
              <a:rPr lang="en-US" dirty="0" smtClean="0"/>
              <a:t> – domain name lookup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Brief History of the Internet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1960s - Department of Defense initiative  ARPANET</a:t>
            </a:r>
          </a:p>
          <a:p>
            <a:pPr eaLnBrk="1" hangingPunct="1"/>
            <a:r>
              <a:rPr lang="de-DE" dirty="0" smtClean="0"/>
              <a:t>1973 - ARPA launches the </a:t>
            </a:r>
            <a:r>
              <a:rPr lang="de-DE" i="1" dirty="0" smtClean="0"/>
              <a:t>Internetting Project</a:t>
            </a:r>
            <a:r>
              <a:rPr lang="de-DE" dirty="0" smtClean="0"/>
              <a:t> to explore the possibilities of linking networks</a:t>
            </a:r>
            <a:endParaRPr lang="en-US" dirty="0" smtClean="0"/>
          </a:p>
          <a:p>
            <a:pPr eaLnBrk="1" hangingPunct="1"/>
            <a:r>
              <a:rPr lang="en-US" dirty="0" smtClean="0"/>
              <a:t>1980 – First Virus halts the Internet</a:t>
            </a:r>
          </a:p>
          <a:p>
            <a:pPr eaLnBrk="1" hangingPunct="1"/>
            <a:r>
              <a:rPr lang="en-US" dirty="0" smtClean="0"/>
              <a:t>1984 – DNS Introduced (Names rather than 		numbers)</a:t>
            </a:r>
          </a:p>
          <a:p>
            <a:pPr eaLnBrk="1" hangingPunct="1"/>
            <a:r>
              <a:rPr lang="en-US" dirty="0" smtClean="0"/>
              <a:t>1999 – Internet Banking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 Services through the net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Major services: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Email – Electronic Mail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FTP – File Transfer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Gopher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Newsgroups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Telnet – Remote session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WAIS – Wide Area Information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WWW – World Wide Web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How to read an URL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257800"/>
          </a:xfrm>
        </p:spPr>
        <p:txBody>
          <a:bodyPr/>
          <a:lstStyle/>
          <a:p>
            <a:pPr eaLnBrk="1" hangingPunct="1"/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http://</a:t>
            </a:r>
            <a:r>
              <a:rPr 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www.blast.ncbl.org/sequence/virtual.htm</a:t>
            </a:r>
          </a:p>
          <a:p>
            <a:pPr eaLnBrk="1" hangingPunct="1">
              <a:buNone/>
            </a:pPr>
            <a:endParaRPr lang="en-US" sz="28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sz="2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http = the protocol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www = the host computer or server name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blast = third level domain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err="1" smtClean="0"/>
              <a:t>ncbl</a:t>
            </a:r>
            <a:r>
              <a:rPr lang="en-US" sz="2800" dirty="0" smtClean="0"/>
              <a:t> = second level domain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org = top level domain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sequence = directory name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virtual = file name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err="1" smtClean="0"/>
              <a:t>htm</a:t>
            </a:r>
            <a:r>
              <a:rPr lang="en-US" sz="2800" dirty="0" smtClean="0"/>
              <a:t> = file type / extension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al">
  <a:themeElements>
    <a:clrScheme name="Global 6">
      <a:dk1>
        <a:srgbClr val="1B3753"/>
      </a:dk1>
      <a:lt1>
        <a:srgbClr val="EAEAEA"/>
      </a:lt1>
      <a:dk2>
        <a:srgbClr val="336699"/>
      </a:dk2>
      <a:lt2>
        <a:srgbClr val="FFFFCC"/>
      </a:lt2>
      <a:accent1>
        <a:srgbClr val="BA8E46"/>
      </a:accent1>
      <a:accent2>
        <a:srgbClr val="46C0AF"/>
      </a:accent2>
      <a:accent3>
        <a:srgbClr val="ADB8CA"/>
      </a:accent3>
      <a:accent4>
        <a:srgbClr val="C8C8C8"/>
      </a:accent4>
      <a:accent5>
        <a:srgbClr val="D9C6B0"/>
      </a:accent5>
      <a:accent6>
        <a:srgbClr val="3FAE9E"/>
      </a:accent6>
      <a:hlink>
        <a:srgbClr val="93ACC3"/>
      </a:hlink>
      <a:folHlink>
        <a:srgbClr val="7897B4"/>
      </a:folHlink>
    </a:clrScheme>
    <a:fontScheme name="Glob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Office2000\Templates\Presentation Designs\Global.pot</Template>
  <TotalTime>951</TotalTime>
  <Words>792</Words>
  <Application>Microsoft Office PowerPoint</Application>
  <PresentationFormat>On-screen Show (4:3)</PresentationFormat>
  <Paragraphs>140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Global</vt:lpstr>
      <vt:lpstr>Internet</vt:lpstr>
      <vt:lpstr>Talk Flow!</vt:lpstr>
      <vt:lpstr>What is the Internet?</vt:lpstr>
      <vt:lpstr>Slide 4</vt:lpstr>
      <vt:lpstr>World Wide Web?</vt:lpstr>
      <vt:lpstr>Who owns the Internet?</vt:lpstr>
      <vt:lpstr>Brief History of the Internet</vt:lpstr>
      <vt:lpstr> Services through the net</vt:lpstr>
      <vt:lpstr>How to read an URL</vt:lpstr>
      <vt:lpstr>Getting a Domain Name?</vt:lpstr>
      <vt:lpstr>Identifying a PC on the Internet</vt:lpstr>
      <vt:lpstr>Bandwidth</vt:lpstr>
      <vt:lpstr> Hypertext</vt:lpstr>
      <vt:lpstr>Creating Web Documents</vt:lpstr>
      <vt:lpstr>Browsers and Specifications</vt:lpstr>
    </vt:vector>
  </TitlesOfParts>
  <Company>Sommer Translation &amp; Net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</dc:title>
  <dc:creator>Gerard Sylvester</dc:creator>
  <cp:lastModifiedBy>Manal</cp:lastModifiedBy>
  <cp:revision>133</cp:revision>
  <cp:lastPrinted>1601-01-01T00:00:00Z</cp:lastPrinted>
  <dcterms:created xsi:type="dcterms:W3CDTF">2005-09-01T12:37:44Z</dcterms:created>
  <dcterms:modified xsi:type="dcterms:W3CDTF">2011-12-16T22:15:08Z</dcterms:modified>
</cp:coreProperties>
</file>